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58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5734" autoAdjust="0"/>
  </p:normalViewPr>
  <p:slideViewPr>
    <p:cSldViewPr snapToGrid="0">
      <p:cViewPr varScale="1">
        <p:scale>
          <a:sx n="56" d="100"/>
          <a:sy n="56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664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Piano Nazionale di </a:t>
            </a:r>
            <a:r>
              <a:rPr lang="en-US" sz="5400" dirty="0" err="1">
                <a:solidFill>
                  <a:schemeClr val="tx2"/>
                </a:solidFill>
              </a:rPr>
              <a:t>sperimentazIONE</a:t>
            </a:r>
            <a:br>
              <a:rPr lang="en-US" sz="5400" dirty="0">
                <a:solidFill>
                  <a:schemeClr val="tx2"/>
                </a:solidFill>
              </a:rPr>
            </a:br>
            <a:br>
              <a:rPr lang="en-US" sz="5400" dirty="0">
                <a:solidFill>
                  <a:schemeClr val="tx2"/>
                </a:solidFill>
              </a:rPr>
            </a:br>
            <a:r>
              <a:rPr lang="it-IT" sz="1600" dirty="0"/>
              <a:t>Per l’istituzione di una filiera formativa integrata nell’ambito tecnologico-professionale</a:t>
            </a:r>
            <a:br>
              <a:rPr lang="it-IT" sz="1600" dirty="0"/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it-IT" sz="1800" b="0" i="0" u="none" strike="noStrike" dirty="0">
                <a:solidFill>
                  <a:srgbClr val="212529"/>
                </a:solidFill>
                <a:effectLst/>
                <a:latin typeface="merriweather" pitchFamily="2" charset="77"/>
              </a:rPr>
              <a:t>decreto n. 240 del 7 dicembre 2023 concernente il progetto nazionale di sperimentazione relativo all’istituzione della filiera formativa tecnologico-professionale.</a:t>
            </a:r>
            <a:endParaRPr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70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ORARIO </a:t>
            </a:r>
            <a:r>
              <a:rPr lang="en-US" sz="3200" dirty="0" err="1">
                <a:solidFill>
                  <a:srgbClr val="FFFFFF"/>
                </a:solidFill>
              </a:rPr>
              <a:t>delle</a:t>
            </a:r>
            <a:r>
              <a:rPr lang="en-US" sz="3200" dirty="0">
                <a:solidFill>
                  <a:srgbClr val="FFFFFF"/>
                </a:solidFill>
              </a:rPr>
              <a:t>   </a:t>
            </a:r>
            <a:r>
              <a:rPr lang="en-US" sz="3200" dirty="0" err="1">
                <a:solidFill>
                  <a:srgbClr val="FFFFFF"/>
                </a:solidFill>
              </a:rPr>
              <a:t>lezioni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4000" dirty="0"/>
              <a:t>Dal lunedì al venerdì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4000" dirty="0">
                <a:solidFill>
                  <a:srgbClr val="FF0000"/>
                </a:solidFill>
              </a:rPr>
              <a:t>08:00- 15:20</a:t>
            </a:r>
          </a:p>
          <a:p>
            <a:pPr marL="0" indent="0" algn="ctr"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69906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200" dirty="0" err="1">
                <a:solidFill>
                  <a:srgbClr val="FFFFFF"/>
                </a:solidFill>
              </a:rPr>
              <a:t>Requisiti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 err="1"/>
              <a:t>Integrazione</a:t>
            </a:r>
            <a:r>
              <a:rPr lang="en-US" dirty="0"/>
              <a:t> con </a:t>
            </a:r>
            <a:r>
              <a:rPr lang="en-US" dirty="0" err="1"/>
              <a:t>almeno</a:t>
            </a:r>
            <a:r>
              <a:rPr lang="en-US" dirty="0"/>
              <a:t> un </a:t>
            </a:r>
            <a:r>
              <a:rPr lang="en-US" dirty="0" err="1"/>
              <a:t>percorso</a:t>
            </a:r>
            <a:r>
              <a:rPr lang="en-US" dirty="0"/>
              <a:t> per il </a:t>
            </a:r>
            <a:r>
              <a:rPr lang="en-US" dirty="0" err="1"/>
              <a:t>conseguimento</a:t>
            </a:r>
            <a:r>
              <a:rPr lang="en-US" dirty="0"/>
              <a:t> del diploma </a:t>
            </a:r>
            <a:r>
              <a:rPr lang="en-US" dirty="0" err="1"/>
              <a:t>professionale</a:t>
            </a:r>
            <a:r>
              <a:rPr lang="en-US" dirty="0"/>
              <a:t> o </a:t>
            </a:r>
            <a:r>
              <a:rPr lang="en-US" dirty="0" err="1"/>
              <a:t>IeFP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percorso</a:t>
            </a:r>
            <a:r>
              <a:rPr lang="en-US" dirty="0"/>
              <a:t> biennale di </a:t>
            </a:r>
            <a:r>
              <a:rPr lang="en-US" dirty="0" err="1"/>
              <a:t>istruzione</a:t>
            </a:r>
            <a:r>
              <a:rPr lang="en-US" dirty="0"/>
              <a:t> </a:t>
            </a:r>
            <a:r>
              <a:rPr lang="en-US" dirty="0" err="1"/>
              <a:t>tecnologica</a:t>
            </a:r>
            <a:r>
              <a:rPr lang="en-US" dirty="0"/>
              <a:t> </a:t>
            </a:r>
            <a:r>
              <a:rPr lang="en-US" dirty="0" err="1"/>
              <a:t>superiore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(ITS </a:t>
            </a:r>
            <a:r>
              <a:rPr lang="en-US" i="1" dirty="0"/>
              <a:t>Academy)</a:t>
            </a:r>
          </a:p>
          <a:p>
            <a:r>
              <a:rPr lang="en-US" dirty="0" err="1"/>
              <a:t>Partenariato</a:t>
            </a:r>
            <a:r>
              <a:rPr lang="en-US" dirty="0"/>
              <a:t> con </a:t>
            </a:r>
            <a:r>
              <a:rPr lang="en-US" dirty="0" err="1"/>
              <a:t>almeno</a:t>
            </a:r>
            <a:r>
              <a:rPr lang="en-US" dirty="0"/>
              <a:t> </a:t>
            </a:r>
            <a:r>
              <a:rPr lang="en-US" dirty="0" err="1"/>
              <a:t>un’impresa</a:t>
            </a:r>
            <a:endParaRPr lang="en-US" dirty="0"/>
          </a:p>
          <a:p>
            <a:r>
              <a:rPr lang="en-US" dirty="0" err="1"/>
              <a:t>Adeguamento</a:t>
            </a:r>
            <a:r>
              <a:rPr lang="en-US" dirty="0"/>
              <a:t> e </a:t>
            </a:r>
            <a:r>
              <a:rPr lang="en-US" dirty="0" err="1"/>
              <a:t>rimodulazione</a:t>
            </a:r>
            <a:r>
              <a:rPr lang="en-US" dirty="0"/>
              <a:t> del </a:t>
            </a:r>
            <a:r>
              <a:rPr lang="en-US" dirty="0" err="1"/>
              <a:t>calendario</a:t>
            </a:r>
            <a:r>
              <a:rPr lang="en-US" dirty="0"/>
              <a:t> </a:t>
            </a:r>
            <a:r>
              <a:rPr lang="en-US" dirty="0" err="1"/>
              <a:t>scolastico</a:t>
            </a:r>
            <a:r>
              <a:rPr lang="en-US" dirty="0"/>
              <a:t> </a:t>
            </a:r>
            <a:r>
              <a:rPr lang="en-US" dirty="0" err="1"/>
              <a:t>annuale</a:t>
            </a:r>
            <a:r>
              <a:rPr lang="en-US" dirty="0"/>
              <a:t> e </a:t>
            </a:r>
            <a:r>
              <a:rPr lang="en-US" dirty="0" err="1"/>
              <a:t>dell’orario</a:t>
            </a:r>
            <a:r>
              <a:rPr lang="en-US" dirty="0"/>
              <a:t> </a:t>
            </a:r>
            <a:r>
              <a:rPr lang="en-US" dirty="0" err="1"/>
              <a:t>settimanale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</a:t>
            </a:r>
          </a:p>
          <a:p>
            <a:r>
              <a:rPr lang="en-US" dirty="0" err="1"/>
              <a:t>Consolidamento</a:t>
            </a:r>
            <a:r>
              <a:rPr lang="en-US" dirty="0"/>
              <a:t> e </a:t>
            </a:r>
            <a:r>
              <a:rPr lang="en-US" dirty="0" err="1"/>
              <a:t>potenziamento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i="1" dirty="0"/>
              <a:t>on the job </a:t>
            </a:r>
            <a:r>
              <a:rPr lang="en-US" dirty="0"/>
              <a:t>(</a:t>
            </a:r>
            <a:r>
              <a:rPr lang="en-US" dirty="0" err="1"/>
              <a:t>apprendistato</a:t>
            </a:r>
            <a:r>
              <a:rPr lang="en-US" dirty="0"/>
              <a:t>)</a:t>
            </a:r>
          </a:p>
          <a:p>
            <a:r>
              <a:rPr lang="en-US" dirty="0" err="1"/>
              <a:t>Potenziamento</a:t>
            </a:r>
            <a:r>
              <a:rPr lang="en-US" dirty="0"/>
              <a:t> ore P.C.T.O..</a:t>
            </a:r>
          </a:p>
        </p:txBody>
      </p:sp>
    </p:spTree>
    <p:extLst>
      <p:ext uri="{BB962C8B-B14F-4D97-AF65-F5344CB8AC3E}">
        <p14:creationId xmlns:p14="http://schemas.microsoft.com/office/powerpoint/2010/main" val="406888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-1323475"/>
            <a:ext cx="11029616" cy="4884821"/>
          </a:xfrm>
        </p:spPr>
        <p:txBody>
          <a:bodyPr>
            <a:normAutofit/>
          </a:bodyPr>
          <a:lstStyle/>
          <a:p>
            <a:pPr algn="ctr"/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800" dirty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36033"/>
              </p:ext>
            </p:extLst>
          </p:nvPr>
        </p:nvGraphicFramePr>
        <p:xfrm>
          <a:off x="312821" y="1160861"/>
          <a:ext cx="11646568" cy="5342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4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929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PRIMO ANNO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ITALIANO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GEO/STORIA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MATEMATICA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SCIENZE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INGLESE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ALIMENTAZIONE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FRANCESE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CUCINA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4+2*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2+2*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ACCOGLIENZA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2+2*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SCIENZE</a:t>
                      </a:r>
                      <a:r>
                        <a:rPr lang="it-IT" baseline="0" dirty="0"/>
                        <a:t> MOTORIE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102">
                <a:tc>
                  <a:txBody>
                    <a:bodyPr/>
                    <a:lstStyle/>
                    <a:p>
                      <a:r>
                        <a:rPr lang="it-IT" dirty="0"/>
                        <a:t>I.R.C.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29389" y="577516"/>
            <a:ext cx="10876547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PERCORSO SPERIMENTALE ENOGASTRONOMIA E INNOVAZIONE</a:t>
            </a:r>
          </a:p>
        </p:txBody>
      </p:sp>
    </p:spTree>
    <p:extLst>
      <p:ext uri="{BB962C8B-B14F-4D97-AF65-F5344CB8AC3E}">
        <p14:creationId xmlns:p14="http://schemas.microsoft.com/office/powerpoint/2010/main" val="58642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-1323475"/>
            <a:ext cx="11029616" cy="4884821"/>
          </a:xfrm>
        </p:spPr>
        <p:txBody>
          <a:bodyPr>
            <a:normAutofit/>
          </a:bodyPr>
          <a:lstStyle/>
          <a:p>
            <a:pPr algn="ctr"/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800" dirty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946477"/>
              </p:ext>
            </p:extLst>
          </p:nvPr>
        </p:nvGraphicFramePr>
        <p:xfrm>
          <a:off x="421105" y="1485168"/>
          <a:ext cx="11430000" cy="5157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423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SECONDO</a:t>
                      </a:r>
                      <a:r>
                        <a:rPr lang="it-IT" baseline="0" dirty="0"/>
                        <a:t> ANNO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ITALIANO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MATEMATICA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r>
                        <a:rPr lang="it-IT" dirty="0"/>
                        <a:t>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SCIENZE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INGLESE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ALIMENTAZIONE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FRANCESE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CUCINA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7+1*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SCIENZE MOTORIE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I.R.C.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97832" y="890337"/>
            <a:ext cx="108765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PERCORSO SPERIMENTALE ENOGASTRONOMIA E INNOVAZIONE</a:t>
            </a:r>
            <a:br>
              <a:rPr lang="it-IT" sz="1200" dirty="0">
                <a:solidFill>
                  <a:schemeClr val="bg1"/>
                </a:solidFill>
              </a:rPr>
            </a:b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5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-1323475"/>
            <a:ext cx="11029616" cy="4884821"/>
          </a:xfrm>
        </p:spPr>
        <p:txBody>
          <a:bodyPr>
            <a:normAutofit/>
          </a:bodyPr>
          <a:lstStyle/>
          <a:p>
            <a:pPr algn="ctr"/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800" dirty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734212"/>
              </p:ext>
            </p:extLst>
          </p:nvPr>
        </p:nvGraphicFramePr>
        <p:xfrm>
          <a:off x="385011" y="1684422"/>
          <a:ext cx="11430000" cy="4894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423">
                <a:tc gridSpan="3">
                  <a:txBody>
                    <a:bodyPr/>
                    <a:lstStyle/>
                    <a:p>
                      <a:pPr algn="ctr"/>
                      <a:r>
                        <a:rPr lang="it-IT" baseline="0" dirty="0"/>
                        <a:t>TERZO ANNO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ITALIANO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MATEMATICA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70">
                <a:tc>
                  <a:txBody>
                    <a:bodyPr/>
                    <a:lstStyle/>
                    <a:p>
                      <a:r>
                        <a:rPr lang="it-IT" dirty="0"/>
                        <a:t>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SCIENZE MOTORIE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INGLESE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ALIMENTAZIONE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FRANCESE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012">
                <a:tc>
                  <a:txBody>
                    <a:bodyPr/>
                    <a:lstStyle/>
                    <a:p>
                      <a:r>
                        <a:rPr lang="it-IT" dirty="0"/>
                        <a:t>CUCINA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6+1*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I.R.C.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97831" y="717430"/>
            <a:ext cx="1087654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PERCORSO SPERIMENTALE ENOGASTRONOMIA E INNOVAZIONE</a:t>
            </a:r>
            <a:br>
              <a:rPr lang="it-IT" dirty="0">
                <a:solidFill>
                  <a:schemeClr val="bg1"/>
                </a:solidFill>
              </a:rPr>
            </a:br>
            <a:br>
              <a:rPr lang="it-IT" dirty="0">
                <a:solidFill>
                  <a:schemeClr val="bg1"/>
                </a:solidFill>
              </a:rPr>
            </a:b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-1323475"/>
            <a:ext cx="11029616" cy="4884821"/>
          </a:xfrm>
        </p:spPr>
        <p:txBody>
          <a:bodyPr>
            <a:normAutofit/>
          </a:bodyPr>
          <a:lstStyle/>
          <a:p>
            <a:pPr algn="ctr"/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300" dirty="0"/>
            </a:br>
            <a:br>
              <a:rPr lang="it-IT" sz="1800" dirty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144987"/>
              </p:ext>
            </p:extLst>
          </p:nvPr>
        </p:nvGraphicFramePr>
        <p:xfrm>
          <a:off x="553454" y="1853953"/>
          <a:ext cx="11430000" cy="482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423">
                <a:tc gridSpan="3">
                  <a:txBody>
                    <a:bodyPr/>
                    <a:lstStyle/>
                    <a:p>
                      <a:pPr algn="ctr"/>
                      <a:r>
                        <a:rPr lang="it-IT" baseline="0" dirty="0"/>
                        <a:t>QUARTO ANNO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ITALIANO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MATEMATICA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3">
                <a:tc>
                  <a:txBody>
                    <a:bodyPr/>
                    <a:lstStyle/>
                    <a:p>
                      <a:r>
                        <a:rPr lang="it-IT" dirty="0"/>
                        <a:t>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SCIENZE MOTORIE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INGLESE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ALIMENTAZIONE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497">
                <a:tc>
                  <a:txBody>
                    <a:bodyPr/>
                    <a:lstStyle/>
                    <a:p>
                      <a:r>
                        <a:rPr lang="it-IT" dirty="0"/>
                        <a:t>FRANCESE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/>
                        <a:t>CUCINA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5+2*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/>
                        <a:t>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it-IT" dirty="0"/>
                        <a:t>I.R.C.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53454" y="601578"/>
            <a:ext cx="1087654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PERCORSO SPERIMENTALE ENOGASTRONOMIA E INNOVAZIONE</a:t>
            </a:r>
            <a:br>
              <a:rPr lang="it-IT" dirty="0">
                <a:solidFill>
                  <a:schemeClr val="bg1"/>
                </a:solidFill>
              </a:rPr>
            </a:br>
            <a:br>
              <a:rPr lang="it-IT" dirty="0">
                <a:solidFill>
                  <a:schemeClr val="bg1"/>
                </a:solidFill>
              </a:rPr>
            </a:b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1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6DF0A-0B11-4EC1-BF33-D1B6CB2C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ASPETTI SALIENTI DEL PERCORSO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3187FD-E354-47AD-BCD1-DB49D1AA2513}"/>
              </a:ext>
            </a:extLst>
          </p:cNvPr>
          <p:cNvSpPr txBox="1"/>
          <p:nvPr/>
        </p:nvSpPr>
        <p:spPr>
          <a:xfrm>
            <a:off x="788670" y="2823210"/>
            <a:ext cx="61135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FORTE CARATTERIZZAZIONE PROFESSIONALIZZANTE</a:t>
            </a:r>
          </a:p>
          <a:p>
            <a:pPr marL="285750" indent="-285750">
              <a:buFontTx/>
              <a:buChar char="-"/>
            </a:pPr>
            <a:r>
              <a:rPr lang="it-IT" dirty="0"/>
              <a:t>ANTICIPO DEL PCTO AL SECONDO ANNO</a:t>
            </a:r>
          </a:p>
          <a:p>
            <a:pPr marL="285750" indent="-285750">
              <a:buFontTx/>
              <a:buChar char="-"/>
            </a:pPr>
            <a:r>
              <a:rPr lang="it-IT" dirty="0"/>
              <a:t>VALORIZZAZIONE DELLE COMPETENZE </a:t>
            </a:r>
          </a:p>
          <a:p>
            <a:pPr marL="285750" indent="-285750">
              <a:buFontTx/>
              <a:buChar char="-"/>
            </a:pPr>
            <a:r>
              <a:rPr lang="it-IT" dirty="0"/>
              <a:t>PERCORSO DI FILIERA</a:t>
            </a:r>
          </a:p>
          <a:p>
            <a:pPr marL="285750" indent="-285750">
              <a:buFontTx/>
              <a:buChar char="-"/>
            </a:pPr>
            <a:r>
              <a:rPr lang="it-IT" dirty="0"/>
              <a:t>METODOLOGIE DIDATTICHE INNOVATIVE</a:t>
            </a:r>
          </a:p>
        </p:txBody>
      </p:sp>
    </p:spTree>
    <p:extLst>
      <p:ext uri="{BB962C8B-B14F-4D97-AF65-F5344CB8AC3E}">
        <p14:creationId xmlns:p14="http://schemas.microsoft.com/office/powerpoint/2010/main" val="58938003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136</TotalTime>
  <Words>360</Words>
  <Application>Microsoft Office PowerPoint</Application>
  <PresentationFormat>Widescreen</PresentationFormat>
  <Paragraphs>148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merriweather</vt:lpstr>
      <vt:lpstr>Wingdings 2</vt:lpstr>
      <vt:lpstr>Dividendi</vt:lpstr>
      <vt:lpstr>Piano Nazionale di sperimentazIONE  Per l’istituzione di una filiera formativa integrata nell’ambito tecnologico-professionale </vt:lpstr>
      <vt:lpstr>ORARIO delle   lezioni</vt:lpstr>
      <vt:lpstr>Requisiti</vt:lpstr>
      <vt:lpstr>      </vt:lpstr>
      <vt:lpstr>      </vt:lpstr>
      <vt:lpstr>      </vt:lpstr>
      <vt:lpstr>      </vt:lpstr>
      <vt:lpstr>ASPETTI SALIENTI DEL PERCORSO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Nazionale di sperimentazIONE  Per l’istituzione di una filiera formativa integrata nell’ambito tecnologico-professionale</dc:title>
  <dc:creator>Diana Bienna</dc:creator>
  <cp:lastModifiedBy>SABINA CAVINA</cp:lastModifiedBy>
  <cp:revision>11</cp:revision>
  <dcterms:created xsi:type="dcterms:W3CDTF">2023-12-13T16:20:39Z</dcterms:created>
  <dcterms:modified xsi:type="dcterms:W3CDTF">2024-01-19T12:27:40Z</dcterms:modified>
</cp:coreProperties>
</file>